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7B826-A5D3-47FF-A181-A37CCDC1EA91}" type="datetimeFigureOut">
              <a:rPr lang="it-IT" smtClean="0"/>
              <a:pPr/>
              <a:t>10/06/2020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3A97-09C6-41CC-8833-57D5924E442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A1B73-C6FC-4268-B173-394C75E798E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640960" cy="14401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Le pressioni dei </a:t>
            </a:r>
            <a:r>
              <a:rPr lang="it-IT" sz="2000" b="1" dirty="0" smtClean="0">
                <a:solidFill>
                  <a:schemeClr val="tx1"/>
                </a:solidFill>
              </a:rPr>
              <a:t>media, del mercato </a:t>
            </a:r>
            <a:r>
              <a:rPr lang="it-IT" sz="2000" b="1" dirty="0">
                <a:solidFill>
                  <a:schemeClr val="tx1"/>
                </a:solidFill>
              </a:rPr>
              <a:t>e il </a:t>
            </a:r>
            <a:r>
              <a:rPr lang="it-IT" sz="2000" b="1" dirty="0" smtClean="0">
                <a:solidFill>
                  <a:schemeClr val="tx1"/>
                </a:solidFill>
              </a:rPr>
              <a:t>web, </a:t>
            </a:r>
            <a:r>
              <a:rPr lang="it-IT" sz="2000" b="1" dirty="0">
                <a:solidFill>
                  <a:schemeClr val="tx1"/>
                </a:solidFill>
              </a:rPr>
              <a:t>spingono oggi preadolescenti e adolescenti a volere tutto subito, a diventare 'grandi' troppo presto.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r>
              <a:rPr lang="it-IT" sz="2000" b="1" dirty="0" smtClean="0">
                <a:solidFill>
                  <a:schemeClr val="tx1"/>
                </a:solidFill>
              </a:rPr>
              <a:t>Il </a:t>
            </a:r>
            <a:r>
              <a:rPr lang="it-IT" sz="2000" b="1" dirty="0">
                <a:solidFill>
                  <a:schemeClr val="tx1"/>
                </a:solidFill>
              </a:rPr>
              <a:t>problema è che i giovanissimi si atteggiano da adulti senza avere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r>
              <a:rPr lang="it-IT" sz="2000" b="1" dirty="0" smtClean="0">
                <a:solidFill>
                  <a:schemeClr val="tx1"/>
                </a:solidFill>
              </a:rPr>
              <a:t>gli </a:t>
            </a:r>
            <a:r>
              <a:rPr lang="it-IT" sz="2000" b="1" dirty="0">
                <a:solidFill>
                  <a:schemeClr val="tx1"/>
                </a:solidFill>
              </a:rPr>
              <a:t>strumenti psicologici ed emotivi per farlo. 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8052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84784"/>
            <a:ext cx="4331558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4752528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Vestire per forza </a:t>
            </a:r>
            <a:r>
              <a:rPr lang="it-IT" sz="1800" dirty="0">
                <a:solidFill>
                  <a:schemeClr val="tx1"/>
                </a:solidFill>
              </a:rPr>
              <a:t>come i compagni di classe o fare le cose solo perché le fanno gli altri non è certo una regola da seguire.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 </a:t>
            </a:r>
            <a:r>
              <a:rPr lang="it-IT" sz="1800" b="1" dirty="0">
                <a:solidFill>
                  <a:srgbClr val="FF0000"/>
                </a:solidFill>
              </a:rPr>
              <a:t>ragazzi hanno bisogno </a:t>
            </a:r>
            <a:r>
              <a:rPr lang="it-IT" sz="1800" dirty="0">
                <a:solidFill>
                  <a:schemeClr val="tx1"/>
                </a:solidFill>
              </a:rPr>
              <a:t>di capire che ognuno dovrebbe decidere per sé stesso in modo autonomo senza basarsi su una sorta di tabella di marcia comune per ogni cosa.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Questo </a:t>
            </a:r>
            <a:r>
              <a:rPr lang="it-IT" sz="1800" b="1" dirty="0">
                <a:solidFill>
                  <a:srgbClr val="FF0000"/>
                </a:solidFill>
              </a:rPr>
              <a:t>vale </a:t>
            </a:r>
            <a:r>
              <a:rPr lang="it-IT" sz="1800" dirty="0">
                <a:solidFill>
                  <a:schemeClr val="tx1"/>
                </a:solidFill>
              </a:rPr>
              <a:t>per le scelte più semplici (look, marchi, musica da ascoltare) e quelle, invece, significative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Non </a:t>
            </a:r>
            <a:r>
              <a:rPr lang="it-IT" sz="1800" b="1" dirty="0">
                <a:solidFill>
                  <a:srgbClr val="FF0000"/>
                </a:solidFill>
              </a:rPr>
              <a:t>è raro, </a:t>
            </a:r>
            <a:r>
              <a:rPr lang="it-IT" sz="1800" dirty="0">
                <a:solidFill>
                  <a:schemeClr val="tx1"/>
                </a:solidFill>
              </a:rPr>
              <a:t>per esempio, che un adolescente, maschio o femmina, ceda all'ansia 'di dover fare sesso subito' perché pensa che tutti gli amici l'abbiano già fatto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genitori devono aiutare i figli a sviluppare il pensiero critico e ad andare oltre le </a:t>
            </a:r>
            <a:r>
              <a:rPr lang="it-IT" sz="2800" b="1" dirty="0" smtClean="0">
                <a:solidFill>
                  <a:srgbClr val="0070C0"/>
                </a:solidFill>
              </a:rPr>
              <a:t>apparenze (2)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068960"/>
            <a:ext cx="3787306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2492896"/>
            <a:ext cx="5256584" cy="38164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79388" indent="-179388"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Guardare </a:t>
            </a:r>
            <a:r>
              <a:rPr lang="it-IT" sz="2000" b="1" dirty="0">
                <a:solidFill>
                  <a:schemeClr val="tx1"/>
                </a:solidFill>
              </a:rPr>
              <a:t>programmi tv, film e idoli dello spettacolo e della musica in modo critico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Spiegare </a:t>
            </a:r>
            <a:r>
              <a:rPr lang="it-IT" sz="2000" b="1" dirty="0">
                <a:solidFill>
                  <a:schemeClr val="tx1"/>
                </a:solidFill>
              </a:rPr>
              <a:t>alle figlie, già da piccole, che la bellezza non è tutto, e sfiorisce con il tempo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  Non </a:t>
            </a:r>
            <a:r>
              <a:rPr lang="it-IT" sz="2000" b="1" dirty="0">
                <a:solidFill>
                  <a:schemeClr val="tx1"/>
                </a:solidFill>
              </a:rPr>
              <a:t>essere super rigidi e ascoltare.</a:t>
            </a:r>
            <a:r>
              <a:rPr lang="it-IT" sz="2000" b="1" dirty="0"/>
              <a:t> </a:t>
            </a:r>
            <a:endParaRPr lang="it-IT" sz="2000" b="1" dirty="0" smtClean="0"/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Condividere </a:t>
            </a:r>
            <a:r>
              <a:rPr lang="it-IT" sz="2000" b="1" dirty="0">
                <a:solidFill>
                  <a:schemeClr val="tx1"/>
                </a:solidFill>
              </a:rPr>
              <a:t>situazioni quotidiane come lo </a:t>
            </a:r>
            <a:r>
              <a:rPr lang="it-IT" sz="2000" b="1" dirty="0" smtClean="0">
                <a:solidFill>
                  <a:schemeClr val="tx1"/>
                </a:solidFill>
              </a:rPr>
              <a:t>shopping</a:t>
            </a:r>
            <a:r>
              <a:rPr lang="it-IT" sz="2000" b="1" dirty="0">
                <a:solidFill>
                  <a:schemeClr val="tx1"/>
                </a:solidFill>
              </a:rPr>
              <a:t>.</a:t>
            </a:r>
            <a:r>
              <a:rPr lang="it-IT" sz="2000" b="1" dirty="0"/>
              <a:t> </a:t>
            </a:r>
            <a:endParaRPr lang="it-IT" sz="2000" b="1" dirty="0" smtClean="0"/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Incoraggiare </a:t>
            </a:r>
            <a:r>
              <a:rPr lang="it-IT" sz="2000" b="1" dirty="0">
                <a:solidFill>
                  <a:schemeClr val="tx1"/>
                </a:solidFill>
              </a:rPr>
              <a:t>a fare sport perché aiuta a non mettere la bellezza al primo posto.</a:t>
            </a:r>
            <a:r>
              <a:rPr lang="it-IT" sz="2000" dirty="0"/>
              <a:t> </a:t>
            </a:r>
            <a:endParaRPr lang="it-IT" sz="2000" dirty="0" smtClean="0"/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tx1"/>
                </a:solidFill>
              </a:rPr>
              <a:t>Dare </a:t>
            </a:r>
            <a:r>
              <a:rPr lang="it-IT" sz="2000" b="1" dirty="0">
                <a:solidFill>
                  <a:schemeClr val="tx1"/>
                </a:solidFill>
              </a:rPr>
              <a:t>l'esempio, essere un modello credibile e autorevole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S</a:t>
            </a:r>
            <a:r>
              <a:rPr lang="it-IT" sz="2800" b="1" dirty="0" smtClean="0">
                <a:solidFill>
                  <a:srgbClr val="0070C0"/>
                </a:solidFill>
              </a:rPr>
              <a:t>punti di riflessione e strategia per insegnare ai figli a 'pensare con la loro testa'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8195" name="Picture 3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 l="10996" r="14779"/>
          <a:stretch>
            <a:fillRect/>
          </a:stretch>
        </p:blipFill>
        <p:spPr bwMode="auto">
          <a:xfrm>
            <a:off x="179512" y="2996952"/>
            <a:ext cx="3293009" cy="2952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540060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L'idea che il bambino </a:t>
            </a:r>
            <a:r>
              <a:rPr lang="it-IT" sz="1600" dirty="0">
                <a:solidFill>
                  <a:schemeClr val="tx1"/>
                </a:solidFill>
              </a:rPr>
              <a:t>di ieri stia crescendo e sia sempre più interessato, per esempio, alla sfera sessuale può creare un po' difficoltà alla famiglia, soprattutto alle mamme.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Anche </a:t>
            </a:r>
            <a:r>
              <a:rPr lang="it-IT" sz="1600" b="1" dirty="0">
                <a:solidFill>
                  <a:srgbClr val="FF0000"/>
                </a:solidFill>
              </a:rPr>
              <a:t>in un caso del genere</a:t>
            </a:r>
            <a:r>
              <a:rPr lang="it-IT" sz="1600" dirty="0">
                <a:solidFill>
                  <a:schemeClr val="tx1"/>
                </a:solidFill>
              </a:rPr>
              <a:t>, il genitore non può mettere la testa sotto la sabbia e rimandare la questione a quando il ragazzino sarà più grande.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Non </a:t>
            </a:r>
            <a:r>
              <a:rPr lang="it-IT" sz="1600" b="1" dirty="0">
                <a:solidFill>
                  <a:srgbClr val="FF0000"/>
                </a:solidFill>
              </a:rPr>
              <a:t>è mai troppo presto </a:t>
            </a:r>
            <a:r>
              <a:rPr lang="it-IT" sz="1600" dirty="0">
                <a:solidFill>
                  <a:schemeClr val="tx1"/>
                </a:solidFill>
              </a:rPr>
              <a:t>per parlare di ogni cosa con i figli.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Di </a:t>
            </a:r>
            <a:r>
              <a:rPr lang="it-IT" sz="1600" b="1" dirty="0">
                <a:solidFill>
                  <a:srgbClr val="FF0000"/>
                </a:solidFill>
              </a:rPr>
              <a:t>fatto, </a:t>
            </a:r>
            <a:r>
              <a:rPr lang="it-IT" sz="1600" dirty="0">
                <a:solidFill>
                  <a:schemeClr val="tx1"/>
                </a:solidFill>
              </a:rPr>
              <a:t>come dimostrano le neuroscienze, il cervello degli adolescenti è orientato verso la ricerca di novità, piacere ed eccitazione.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Ovviamente</a:t>
            </a:r>
            <a:r>
              <a:rPr lang="it-IT" sz="1600" b="1" dirty="0">
                <a:solidFill>
                  <a:srgbClr val="FF0000"/>
                </a:solidFill>
              </a:rPr>
              <a:t>, </a:t>
            </a:r>
            <a:r>
              <a:rPr lang="it-IT" sz="1600" dirty="0">
                <a:solidFill>
                  <a:schemeClr val="tx1"/>
                </a:solidFill>
              </a:rPr>
              <a:t>ogni esperienza nuova, incluso il sesso, appare estremamente attraente agli occhi di un teenager.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</a:t>
            </a:r>
            <a:r>
              <a:rPr lang="it-IT" sz="1600" b="1" dirty="0">
                <a:solidFill>
                  <a:srgbClr val="FF0000"/>
                </a:solidFill>
              </a:rPr>
              <a:t>funzione del genitore, </a:t>
            </a:r>
            <a:r>
              <a:rPr lang="it-IT" sz="1600" dirty="0">
                <a:solidFill>
                  <a:schemeClr val="tx1"/>
                </a:solidFill>
              </a:rPr>
              <a:t>dunque, è proprio quella di aiutare il figlio a 'non schiacciare troppo sull'acceleratore', offrendo un visione d'insieme razionale che lui non ha ancora maturato.</a:t>
            </a:r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Ogni </a:t>
            </a:r>
            <a:r>
              <a:rPr lang="it-IT" sz="2800" b="1" dirty="0">
                <a:solidFill>
                  <a:srgbClr val="0070C0"/>
                </a:solidFill>
              </a:rPr>
              <a:t>adolescente si pone domande e ha bisogno di risposte </a:t>
            </a:r>
            <a:r>
              <a:rPr lang="it-IT" sz="2800" b="1" dirty="0" smtClean="0">
                <a:solidFill>
                  <a:srgbClr val="0070C0"/>
                </a:solidFill>
              </a:rPr>
              <a:t>chiare (1)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 l="17640" r="6761"/>
          <a:stretch>
            <a:fillRect/>
          </a:stretch>
        </p:blipFill>
        <p:spPr bwMode="auto">
          <a:xfrm>
            <a:off x="5796136" y="3212976"/>
            <a:ext cx="3110702" cy="23042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91880" y="2348880"/>
            <a:ext cx="540060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 ragazzi, infatti, </a:t>
            </a:r>
            <a:r>
              <a:rPr lang="it-IT" sz="1800" dirty="0">
                <a:solidFill>
                  <a:schemeClr val="tx1"/>
                </a:solidFill>
              </a:rPr>
              <a:t>tendono a minimizzare le eventuali conseguenze delle loro azioni perché sono più focalizzati sui singoli vantaggi immediati di un comportamento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Inoltre</a:t>
            </a:r>
            <a:r>
              <a:rPr lang="it-IT" sz="1800" b="1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in un periodo di cambiamenti e scoperte, ogni adolescente si pone infinite domande e cerca risposte a tutte le sue perplessità.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Discutere</a:t>
            </a:r>
            <a:r>
              <a:rPr lang="it-IT" sz="1800" b="1" dirty="0">
                <a:solidFill>
                  <a:srgbClr val="FF0000"/>
                </a:solidFill>
              </a:rPr>
              <a:t>, per esempio, della sessualità </a:t>
            </a:r>
            <a:r>
              <a:rPr lang="it-IT" sz="1800" dirty="0">
                <a:solidFill>
                  <a:schemeClr val="tx1"/>
                </a:solidFill>
              </a:rPr>
              <a:t>da ogni possibile prospettiva - contraccezione, malattie, affettività e relazione intima con l'altro - significa prevenire possibili comportamenti a rischio.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 libri </a:t>
            </a:r>
            <a:r>
              <a:rPr lang="it-IT" sz="1800" b="1" dirty="0">
                <a:solidFill>
                  <a:srgbClr val="FF0000"/>
                </a:solidFill>
              </a:rPr>
              <a:t>e film </a:t>
            </a:r>
            <a:r>
              <a:rPr lang="it-IT" sz="1800" dirty="0">
                <a:solidFill>
                  <a:schemeClr val="tx1"/>
                </a:solidFill>
              </a:rPr>
              <a:t>sono preziosi alleati per affrontare insieme temi importanti della vita dei figli (dalla scuola, alle amicizie, ai comportamenti, al sesso).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Ogni </a:t>
            </a:r>
            <a:r>
              <a:rPr lang="it-IT" sz="2800" b="1" dirty="0">
                <a:solidFill>
                  <a:srgbClr val="0070C0"/>
                </a:solidFill>
              </a:rPr>
              <a:t>adolescente si pone domande e ha bisogno di risposte </a:t>
            </a:r>
            <a:r>
              <a:rPr lang="it-IT" sz="2800" b="1" dirty="0" smtClean="0">
                <a:solidFill>
                  <a:srgbClr val="0070C0"/>
                </a:solidFill>
              </a:rPr>
              <a:t>chiare (2)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9219" name="Picture 3" descr="C:\Users\Master\Desktop\12.jpg"/>
          <p:cNvPicPr>
            <a:picLocks noChangeAspect="1" noChangeArrowheads="1"/>
          </p:cNvPicPr>
          <p:nvPr/>
        </p:nvPicPr>
        <p:blipFill>
          <a:blip r:embed="rId2" cstate="print"/>
          <a:srcRect r="17528"/>
          <a:stretch>
            <a:fillRect/>
          </a:stretch>
        </p:blipFill>
        <p:spPr bwMode="auto">
          <a:xfrm>
            <a:off x="323528" y="3140968"/>
            <a:ext cx="3024336" cy="244030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648072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Dopo aver visto un film, per esempio</a:t>
            </a:r>
            <a:r>
              <a:rPr lang="it-IT" sz="1800" dirty="0">
                <a:solidFill>
                  <a:schemeClr val="tx1"/>
                </a:solidFill>
              </a:rPr>
              <a:t>, in cui i protagonisti vivono situazioni e problemi che si possono presentare anche della vita reale, è utile porre domande tipo: tu come ti saresti comportato?', 'come sarebbe meglio agire in casi del genere?' 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Questo</a:t>
            </a:r>
            <a:r>
              <a:rPr lang="it-IT" sz="1800" dirty="0">
                <a:solidFill>
                  <a:schemeClr val="tx1"/>
                </a:solidFill>
              </a:rPr>
              <a:t> è un grande strumento di prevenzione.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Se il dialogo su ogni argomento </a:t>
            </a:r>
            <a:r>
              <a:rPr lang="it-IT" sz="1800" dirty="0">
                <a:solidFill>
                  <a:schemeClr val="tx1"/>
                </a:solidFill>
              </a:rPr>
              <a:t>è una pratica familiare consolidata, il preadolescente non cercherà di risolvere i suoi quesiti nel mondo di 'scambio sociale' a lui più affine: il web e i social network.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Nel caso di interrogativi </a:t>
            </a:r>
            <a:r>
              <a:rPr lang="it-IT" sz="1800" dirty="0">
                <a:solidFill>
                  <a:schemeClr val="tx1"/>
                </a:solidFill>
              </a:rPr>
              <a:t>legati al mondo dell'eros, per esempio, chi non riceve una buona educazione sessuale a </a:t>
            </a:r>
            <a:r>
              <a:rPr lang="it-IT" sz="1800" dirty="0" smtClean="0">
                <a:solidFill>
                  <a:schemeClr val="tx1"/>
                </a:solidFill>
              </a:rPr>
              <a:t>casa ricorre </a:t>
            </a:r>
            <a:r>
              <a:rPr lang="it-IT" sz="1800" dirty="0">
                <a:solidFill>
                  <a:schemeClr val="tx1"/>
                </a:solidFill>
              </a:rPr>
              <a:t>al web per trovare risposte.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questo caso, </a:t>
            </a:r>
            <a:r>
              <a:rPr lang="it-IT" sz="1800" dirty="0">
                <a:solidFill>
                  <a:schemeClr val="tx1"/>
                </a:solidFill>
              </a:rPr>
              <a:t>i danni sono cosa certa: nella migliori delle ipotesi, informazioni scorrette e passa-parola tra coetanei che alimentano una visione distorta della sessualità.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Ogni </a:t>
            </a:r>
            <a:r>
              <a:rPr lang="it-IT" sz="2800" b="1" dirty="0">
                <a:solidFill>
                  <a:srgbClr val="0070C0"/>
                </a:solidFill>
              </a:rPr>
              <a:t>adolescente si pone domande e ha bisogno di risposte </a:t>
            </a:r>
            <a:r>
              <a:rPr lang="it-IT" sz="2800" b="1" dirty="0" smtClean="0">
                <a:solidFill>
                  <a:srgbClr val="0070C0"/>
                </a:solidFill>
              </a:rPr>
              <a:t>chiare (3)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14.jpg"/>
          <p:cNvPicPr>
            <a:picLocks noChangeAspect="1" noChangeArrowheads="1"/>
          </p:cNvPicPr>
          <p:nvPr/>
        </p:nvPicPr>
        <p:blipFill>
          <a:blip r:embed="rId2" cstate="print"/>
          <a:srcRect r="12030"/>
          <a:stretch>
            <a:fillRect/>
          </a:stretch>
        </p:blipFill>
        <p:spPr bwMode="auto">
          <a:xfrm>
            <a:off x="6804248" y="3501008"/>
            <a:ext cx="2189390" cy="16561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79912" y="2348880"/>
            <a:ext cx="5112568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Nella vita reale </a:t>
            </a:r>
            <a:r>
              <a:rPr lang="it-IT" sz="2000" dirty="0">
                <a:solidFill>
                  <a:schemeClr val="tx1"/>
                </a:solidFill>
              </a:rPr>
              <a:t>a nessun genitore verrebbe in mente di lasciare il figlio 12-13enne vagare, da solo, di notte, per le strade di una città o fare le ore piccole a un party chissà dove.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Anche </a:t>
            </a:r>
            <a:r>
              <a:rPr lang="it-IT" sz="2000" b="1" dirty="0">
                <a:solidFill>
                  <a:srgbClr val="FF0000"/>
                </a:solidFill>
              </a:rPr>
              <a:t>se la nostra società </a:t>
            </a:r>
            <a:r>
              <a:rPr lang="it-IT" sz="2000" dirty="0">
                <a:solidFill>
                  <a:schemeClr val="tx1"/>
                </a:solidFill>
              </a:rPr>
              <a:t>celebra un'immagine di preadolescente e adolescente precoce, su una serie di 'paletti educativi' ci sono pochi dubbi.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</a:t>
            </a:r>
            <a:r>
              <a:rPr lang="it-IT" sz="2000" b="1" dirty="0">
                <a:solidFill>
                  <a:srgbClr val="FF0000"/>
                </a:solidFill>
              </a:rPr>
              <a:t>è così, invece, </a:t>
            </a:r>
            <a:r>
              <a:rPr lang="it-IT" sz="2000" dirty="0">
                <a:solidFill>
                  <a:schemeClr val="tx1"/>
                </a:solidFill>
              </a:rPr>
              <a:t>per l'uso delle tecnologie - </a:t>
            </a:r>
            <a:r>
              <a:rPr lang="it-IT" sz="2000" dirty="0" err="1">
                <a:solidFill>
                  <a:schemeClr val="tx1"/>
                </a:solidFill>
              </a:rPr>
              <a:t>tablet</a:t>
            </a:r>
            <a:r>
              <a:rPr lang="it-IT" sz="2000" dirty="0">
                <a:solidFill>
                  <a:schemeClr val="tx1"/>
                </a:solidFill>
              </a:rPr>
              <a:t>, computer, cellulari e Internet – per le quali, spesso, la famiglia non pone regole chiare e precise ai figli.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pericoli non sono solo fuori dalla porta di casa ma anche dietro uno schermo collegato a </a:t>
            </a:r>
            <a:r>
              <a:rPr lang="it-IT" sz="2800" b="1" dirty="0" smtClean="0">
                <a:solidFill>
                  <a:srgbClr val="0070C0"/>
                </a:solidFill>
              </a:rPr>
              <a:t>Internet (1)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15.jpg"/>
          <p:cNvPicPr>
            <a:picLocks noChangeAspect="1" noChangeArrowheads="1"/>
          </p:cNvPicPr>
          <p:nvPr/>
        </p:nvPicPr>
        <p:blipFill>
          <a:blip r:embed="rId2" cstate="print"/>
          <a:srcRect r="30140"/>
          <a:stretch>
            <a:fillRect/>
          </a:stretch>
        </p:blipFill>
        <p:spPr bwMode="auto">
          <a:xfrm>
            <a:off x="268925" y="3068960"/>
            <a:ext cx="3294963" cy="25995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4752528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mondo online </a:t>
            </a:r>
            <a:r>
              <a:rPr lang="it-IT" sz="2000" dirty="0">
                <a:solidFill>
                  <a:schemeClr val="tx1"/>
                </a:solidFill>
              </a:rPr>
              <a:t>ha l'effetto di catapultare ragazzini di 12-13 anni (ma anche prima) in una dimensione dove tutto è a portata di clic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Tra </a:t>
            </a:r>
            <a:r>
              <a:rPr lang="it-IT" sz="2000" b="1" dirty="0">
                <a:solidFill>
                  <a:srgbClr val="FF0000"/>
                </a:solidFill>
              </a:rPr>
              <a:t>tante risorse preziose</a:t>
            </a:r>
            <a:r>
              <a:rPr lang="it-IT" sz="2000" dirty="0">
                <a:solidFill>
                  <a:schemeClr val="tx1"/>
                </a:solidFill>
              </a:rPr>
              <a:t>, per il tempo libero, lo studio e lo svago, non mancano, però, contenuti inadatti (tipo il porno online) e situazioni pericolose.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rischi sono molteplici: </a:t>
            </a:r>
            <a:r>
              <a:rPr lang="it-IT" sz="2000" dirty="0">
                <a:solidFill>
                  <a:schemeClr val="tx1"/>
                </a:solidFill>
              </a:rPr>
              <a:t>dall'adescamento online da parte di sconosciuti via chat o su </a:t>
            </a:r>
            <a:r>
              <a:rPr lang="it-IT" sz="2000" dirty="0" err="1">
                <a:solidFill>
                  <a:schemeClr val="tx1"/>
                </a:solidFill>
              </a:rPr>
              <a:t>Facebook</a:t>
            </a:r>
            <a:r>
              <a:rPr lang="it-IT" sz="2000" dirty="0">
                <a:solidFill>
                  <a:schemeClr val="tx1"/>
                </a:solidFill>
              </a:rPr>
              <a:t>; al sexting, la pratica di scambiarsi online tra amici foto </a:t>
            </a:r>
            <a:r>
              <a:rPr lang="it-IT" sz="2000" dirty="0" err="1">
                <a:solidFill>
                  <a:schemeClr val="tx1"/>
                </a:solidFill>
              </a:rPr>
              <a:t>osè</a:t>
            </a:r>
            <a:r>
              <a:rPr lang="it-IT" sz="2000" dirty="0">
                <a:solidFill>
                  <a:schemeClr val="tx1"/>
                </a:solidFill>
              </a:rPr>
              <a:t> che lasciano una traccia indelebile sul web; al cyberbullismo</a:t>
            </a:r>
            <a:r>
              <a:rPr lang="it-IT" sz="20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pericoli non sono solo fuori dalla porta di casa ma anche dietro uno schermo collegato a </a:t>
            </a:r>
            <a:r>
              <a:rPr lang="it-IT" sz="2800" b="1" dirty="0" smtClean="0">
                <a:solidFill>
                  <a:srgbClr val="0070C0"/>
                </a:solidFill>
              </a:rPr>
              <a:t>Internet (2)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16.jpg"/>
          <p:cNvPicPr>
            <a:picLocks noChangeAspect="1" noChangeArrowheads="1"/>
          </p:cNvPicPr>
          <p:nvPr/>
        </p:nvPicPr>
        <p:blipFill>
          <a:blip r:embed="rId2" cstate="print"/>
          <a:srcRect r="16998"/>
          <a:stretch>
            <a:fillRect/>
          </a:stretch>
        </p:blipFill>
        <p:spPr bwMode="auto">
          <a:xfrm>
            <a:off x="5076056" y="3212976"/>
            <a:ext cx="3894081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03848" y="2420888"/>
            <a:ext cx="5688632" cy="38884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patto, una sorta di 'contratto' </a:t>
            </a:r>
            <a:r>
              <a:rPr lang="it-IT" sz="1800" dirty="0">
                <a:solidFill>
                  <a:schemeClr val="tx1"/>
                </a:solidFill>
              </a:rPr>
              <a:t>per l'uso delle tecnologie utilissimo per evitare che preadolescenti e adolescenti si trovino in serie difficoltà o si formino, per esempio, idee sbagliate sulla sessualità.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Anche </a:t>
            </a:r>
            <a:r>
              <a:rPr lang="it-IT" sz="1800" b="1" dirty="0">
                <a:solidFill>
                  <a:srgbClr val="FF0000"/>
                </a:solidFill>
              </a:rPr>
              <a:t>se ha sviluppato </a:t>
            </a:r>
            <a:r>
              <a:rPr lang="it-IT" sz="1800" dirty="0">
                <a:solidFill>
                  <a:schemeClr val="tx1"/>
                </a:solidFill>
              </a:rPr>
              <a:t>sufficienti conoscenze tecniche, un adolescente non ha la maturità emotiva, e, spesso, non è neppure consapevole, per esempio, di come potrebbe mettersi nei pasticci online.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Sopratutto </a:t>
            </a:r>
            <a:r>
              <a:rPr lang="it-IT" sz="1800" b="1" dirty="0">
                <a:solidFill>
                  <a:srgbClr val="FF0000"/>
                </a:solidFill>
              </a:rPr>
              <a:t>all'inizio, </a:t>
            </a:r>
            <a:r>
              <a:rPr lang="it-IT" sz="1800" dirty="0">
                <a:solidFill>
                  <a:schemeClr val="tx1"/>
                </a:solidFill>
              </a:rPr>
              <a:t>al genitore, dunque, spetta il compito di guidare il figlio a un'esplorazione sicura del web e a un uso corretto e attento di </a:t>
            </a:r>
            <a:r>
              <a:rPr lang="it-IT" sz="1800" dirty="0" err="1">
                <a:solidFill>
                  <a:schemeClr val="tx1"/>
                </a:solidFill>
              </a:rPr>
              <a:t>pc</a:t>
            </a:r>
            <a:r>
              <a:rPr lang="it-IT" sz="1800" dirty="0">
                <a:solidFill>
                  <a:schemeClr val="tx1"/>
                </a:solidFill>
              </a:rPr>
              <a:t>, </a:t>
            </a:r>
            <a:r>
              <a:rPr lang="it-IT" sz="1800" dirty="0" err="1">
                <a:solidFill>
                  <a:schemeClr val="tx1"/>
                </a:solidFill>
              </a:rPr>
              <a:t>tablet</a:t>
            </a:r>
            <a:r>
              <a:rPr lang="it-IT" sz="1800" dirty="0">
                <a:solidFill>
                  <a:schemeClr val="tx1"/>
                </a:solidFill>
              </a:rPr>
              <a:t> e smartphone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 </a:t>
            </a:r>
            <a:r>
              <a:rPr lang="it-IT" sz="1800" b="1" dirty="0">
                <a:solidFill>
                  <a:srgbClr val="FF0000"/>
                </a:solidFill>
              </a:rPr>
              <a:t>pericoli </a:t>
            </a:r>
            <a:r>
              <a:rPr lang="it-IT" sz="1800" dirty="0">
                <a:solidFill>
                  <a:schemeClr val="tx1"/>
                </a:solidFill>
              </a:rPr>
              <a:t>sono direttamente proporzionali </a:t>
            </a:r>
            <a:r>
              <a:rPr lang="it-IT" sz="1800" dirty="0" smtClean="0">
                <a:solidFill>
                  <a:schemeClr val="tx1"/>
                </a:solidFill>
              </a:rPr>
              <a:t>all'inesperienza quindi </a:t>
            </a:r>
            <a:r>
              <a:rPr lang="it-IT" sz="1800" dirty="0">
                <a:solidFill>
                  <a:schemeClr val="tx1"/>
                </a:solidFill>
              </a:rPr>
              <a:t>è indispensabile usare sistemi di </a:t>
            </a:r>
            <a:r>
              <a:rPr lang="it-IT" sz="1800" dirty="0" smtClean="0">
                <a:solidFill>
                  <a:schemeClr val="tx1"/>
                </a:solidFill>
              </a:rPr>
              <a:t>controllo. 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Allora, cosa dovrebbe fare un genitore </a:t>
            </a:r>
            <a:endParaRPr lang="it-IT" sz="28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per </a:t>
            </a:r>
            <a:r>
              <a:rPr lang="it-IT" sz="2800" b="1" dirty="0">
                <a:solidFill>
                  <a:srgbClr val="0070C0"/>
                </a:solidFill>
              </a:rPr>
              <a:t>tutelare il figlio</a:t>
            </a:r>
            <a:r>
              <a:rPr lang="it-IT" sz="2800" b="1" dirty="0" smtClean="0">
                <a:solidFill>
                  <a:srgbClr val="0070C0"/>
                </a:solidFill>
              </a:rPr>
              <a:t>?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17.jpg"/>
          <p:cNvPicPr>
            <a:picLocks noChangeAspect="1" noChangeArrowheads="1"/>
          </p:cNvPicPr>
          <p:nvPr/>
        </p:nvPicPr>
        <p:blipFill>
          <a:blip r:embed="rId2" cstate="print"/>
          <a:srcRect r="22531"/>
          <a:stretch>
            <a:fillRect/>
          </a:stretch>
        </p:blipFill>
        <p:spPr bwMode="auto">
          <a:xfrm>
            <a:off x="251520" y="3212976"/>
            <a:ext cx="2752986" cy="223516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6408712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1800" b="1" dirty="0">
                <a:solidFill>
                  <a:srgbClr val="FF0000"/>
                </a:solidFill>
              </a:rPr>
              <a:t>Durante il primo anno </a:t>
            </a:r>
            <a:r>
              <a:rPr lang="it-IT" sz="1800" dirty="0">
                <a:solidFill>
                  <a:schemeClr val="tx1"/>
                </a:solidFill>
              </a:rPr>
              <a:t>di presenza online, è importante </a:t>
            </a:r>
            <a:r>
              <a:rPr lang="it-IT" sz="1800" b="1" dirty="0">
                <a:solidFill>
                  <a:schemeClr val="tx1"/>
                </a:solidFill>
              </a:rPr>
              <a:t>chiedere ai figli di essere inclusi tra i loro contatti nei social network tipo </a:t>
            </a:r>
            <a:r>
              <a:rPr lang="it-IT" sz="1800" b="1" dirty="0" err="1">
                <a:solidFill>
                  <a:schemeClr val="tx1"/>
                </a:solidFill>
              </a:rPr>
              <a:t>Facebook</a:t>
            </a:r>
            <a:r>
              <a:rPr lang="it-IT" sz="1800" dirty="0">
                <a:solidFill>
                  <a:schemeClr val="tx1"/>
                </a:solidFill>
              </a:rPr>
              <a:t>. </a:t>
            </a:r>
            <a:endParaRPr lang="it-IT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1800" b="1" dirty="0" smtClean="0">
                <a:solidFill>
                  <a:srgbClr val="FF0000"/>
                </a:solidFill>
              </a:rPr>
              <a:t>Ogni </a:t>
            </a:r>
            <a:r>
              <a:rPr lang="it-IT" sz="1800" b="1" dirty="0">
                <a:solidFill>
                  <a:srgbClr val="FF0000"/>
                </a:solidFill>
              </a:rPr>
              <a:t>due settimane </a:t>
            </a:r>
            <a:r>
              <a:rPr lang="it-IT" sz="1800" dirty="0">
                <a:solidFill>
                  <a:schemeClr val="tx1"/>
                </a:solidFill>
              </a:rPr>
              <a:t>è bene guardare insieme il profilo, discutendo insieme i suoi post e quelli degli amici. </a:t>
            </a:r>
            <a:endParaRPr lang="it-IT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1800" b="1" dirty="0" smtClean="0">
                <a:solidFill>
                  <a:srgbClr val="FF0000"/>
                </a:solidFill>
              </a:rPr>
              <a:t>Per </a:t>
            </a:r>
            <a:r>
              <a:rPr lang="it-IT" sz="1800" b="1" dirty="0">
                <a:solidFill>
                  <a:srgbClr val="FF0000"/>
                </a:solidFill>
              </a:rPr>
              <a:t>la navigazione sul web</a:t>
            </a:r>
            <a:r>
              <a:rPr lang="it-IT" sz="1800" dirty="0">
                <a:solidFill>
                  <a:schemeClr val="tx1"/>
                </a:solidFill>
              </a:rPr>
              <a:t>, può essere utile ricorrere a un sistema di</a:t>
            </a:r>
            <a:r>
              <a:rPr lang="it-IT" sz="1800" b="1" dirty="0">
                <a:solidFill>
                  <a:schemeClr val="tx1"/>
                </a:solidFill>
              </a:rPr>
              <a:t> </a:t>
            </a:r>
            <a:r>
              <a:rPr lang="it-IT" sz="1800" b="1" dirty="0" err="1">
                <a:solidFill>
                  <a:schemeClr val="tx1"/>
                </a:solidFill>
              </a:rPr>
              <a:t>Parental</a:t>
            </a:r>
            <a:r>
              <a:rPr lang="it-IT" sz="1800" b="1" dirty="0">
                <a:solidFill>
                  <a:schemeClr val="tx1"/>
                </a:solidFill>
              </a:rPr>
              <a:t> </a:t>
            </a:r>
            <a:r>
              <a:rPr lang="it-IT" sz="1800" b="1" dirty="0" err="1">
                <a:solidFill>
                  <a:schemeClr val="tx1"/>
                </a:solidFill>
              </a:rPr>
              <a:t>control</a:t>
            </a:r>
            <a:r>
              <a:rPr lang="it-IT" sz="1800" b="1" dirty="0">
                <a:solidFill>
                  <a:schemeClr val="tx1"/>
                </a:solidFill>
              </a:rPr>
              <a:t>,</a:t>
            </a:r>
            <a:r>
              <a:rPr lang="it-IT" sz="1800" dirty="0">
                <a:solidFill>
                  <a:schemeClr val="tx1"/>
                </a:solidFill>
              </a:rPr>
              <a:t> con filtri e blocchi per l'accesso ad alcuni siti.</a:t>
            </a:r>
          </a:p>
          <a:p>
            <a:pPr lvl="0" algn="just"/>
            <a:r>
              <a:rPr lang="it-IT" sz="1800" b="1" dirty="0">
                <a:solidFill>
                  <a:srgbClr val="FF0000"/>
                </a:solidFill>
              </a:rPr>
              <a:t>Ai preadolescenti </a:t>
            </a:r>
            <a:r>
              <a:rPr lang="it-IT" sz="1800" dirty="0">
                <a:solidFill>
                  <a:schemeClr val="tx1"/>
                </a:solidFill>
              </a:rPr>
              <a:t>è opportuno </a:t>
            </a:r>
            <a:r>
              <a:rPr lang="it-IT" sz="1800" b="1" dirty="0">
                <a:solidFill>
                  <a:schemeClr val="tx1"/>
                </a:solidFill>
              </a:rPr>
              <a:t>chiedere la password del computer o del cellulare</a:t>
            </a:r>
            <a:r>
              <a:rPr lang="it-IT" sz="1800" dirty="0">
                <a:solidFill>
                  <a:schemeClr val="tx1"/>
                </a:solidFill>
              </a:rPr>
              <a:t> e controllare ogni tanto che uso ne fanno. </a:t>
            </a:r>
            <a:endParaRPr lang="it-IT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1800" b="1" dirty="0" smtClean="0">
                <a:solidFill>
                  <a:srgbClr val="FF0000"/>
                </a:solidFill>
              </a:rPr>
              <a:t>E</a:t>
            </a:r>
            <a:r>
              <a:rPr lang="it-IT" sz="1800" b="1" dirty="0">
                <a:solidFill>
                  <a:srgbClr val="FF0000"/>
                </a:solidFill>
              </a:rPr>
              <a:t>' importante verificare</a:t>
            </a:r>
            <a:r>
              <a:rPr lang="it-IT" sz="1800" dirty="0">
                <a:solidFill>
                  <a:schemeClr val="tx1"/>
                </a:solidFill>
              </a:rPr>
              <a:t>, per esempio, che non mandino una foto a un gruppo di </a:t>
            </a:r>
            <a:r>
              <a:rPr lang="it-IT" sz="1800" dirty="0" smtClean="0">
                <a:solidFill>
                  <a:schemeClr val="tx1"/>
                </a:solidFill>
              </a:rPr>
              <a:t>WhatsApp, </a:t>
            </a:r>
            <a:r>
              <a:rPr lang="it-IT" sz="1800" dirty="0">
                <a:solidFill>
                  <a:schemeClr val="tx1"/>
                </a:solidFill>
              </a:rPr>
              <a:t>neppure se composto dai compagni di classe. </a:t>
            </a:r>
            <a:endParaRPr lang="it-IT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1800" b="1" dirty="0" smtClean="0">
                <a:solidFill>
                  <a:srgbClr val="FF0000"/>
                </a:solidFill>
              </a:rPr>
              <a:t>Qualcuno </a:t>
            </a:r>
            <a:r>
              <a:rPr lang="it-IT" sz="1800" b="1" dirty="0">
                <a:solidFill>
                  <a:srgbClr val="FF0000"/>
                </a:solidFill>
              </a:rPr>
              <a:t>potrebbe salvarla </a:t>
            </a:r>
            <a:r>
              <a:rPr lang="it-IT" sz="1800" dirty="0">
                <a:solidFill>
                  <a:schemeClr val="tx1"/>
                </a:solidFill>
              </a:rPr>
              <a:t>sul telefono e inviarla, poi, a chiunque: ecco una cosa che i ragazzi devono capire bene.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Alcune strategie efficaci (1)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18.jpg"/>
          <p:cNvPicPr>
            <a:picLocks noChangeAspect="1" noChangeArrowheads="1"/>
          </p:cNvPicPr>
          <p:nvPr/>
        </p:nvPicPr>
        <p:blipFill>
          <a:blip r:embed="rId2" cstate="print"/>
          <a:srcRect l="13745" r="20277"/>
          <a:stretch>
            <a:fillRect/>
          </a:stretch>
        </p:blipFill>
        <p:spPr bwMode="auto">
          <a:xfrm>
            <a:off x="6804248" y="2996952"/>
            <a:ext cx="2160240" cy="217884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1988840"/>
            <a:ext cx="4824536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Almeno fino alle superiori </a:t>
            </a:r>
            <a:r>
              <a:rPr lang="it-IT" sz="2000" dirty="0">
                <a:solidFill>
                  <a:schemeClr val="tx1"/>
                </a:solidFill>
              </a:rPr>
              <a:t>(e anche oltre), è possibile stabilire che</a:t>
            </a:r>
            <a:r>
              <a:rPr lang="it-IT" sz="2000" b="1" dirty="0">
                <a:solidFill>
                  <a:schemeClr val="tx1"/>
                </a:solidFill>
              </a:rPr>
              <a:t> i figli navighino sul web solo da </a:t>
            </a:r>
            <a:r>
              <a:rPr lang="it-IT" sz="2000" b="1" dirty="0" err="1">
                <a:solidFill>
                  <a:schemeClr val="tx1"/>
                </a:solidFill>
              </a:rPr>
              <a:t>pc</a:t>
            </a:r>
            <a:r>
              <a:rPr lang="it-IT" sz="2000" b="1" dirty="0">
                <a:solidFill>
                  <a:schemeClr val="tx1"/>
                </a:solidFill>
              </a:rPr>
              <a:t> a disposizione di tutti in casa,</a:t>
            </a:r>
            <a:r>
              <a:rPr lang="it-IT" sz="2000" dirty="0">
                <a:solidFill>
                  <a:schemeClr val="tx1"/>
                </a:solidFill>
              </a:rPr>
              <a:t> collocati in luoghi accessibili.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questo modo, </a:t>
            </a:r>
            <a:r>
              <a:rPr lang="it-IT" sz="2000" dirty="0">
                <a:solidFill>
                  <a:schemeClr val="tx1"/>
                </a:solidFill>
              </a:rPr>
              <a:t>il genitore può monitorare più facilmente che il figlio non si imbatta in contenuti inappropriati.</a:t>
            </a:r>
          </a:p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Occorre spiegare bene </a:t>
            </a:r>
            <a:r>
              <a:rPr lang="it-IT" sz="2000" dirty="0">
                <a:solidFill>
                  <a:schemeClr val="tx1"/>
                </a:solidFill>
              </a:rPr>
              <a:t>all'adolescente che accettando sconosciuti tra i contatti di </a:t>
            </a:r>
            <a:r>
              <a:rPr lang="it-IT" sz="2000" dirty="0" err="1">
                <a:solidFill>
                  <a:schemeClr val="tx1"/>
                </a:solidFill>
              </a:rPr>
              <a:t>Facebook</a:t>
            </a:r>
            <a:r>
              <a:rPr lang="it-IT" sz="2000" dirty="0">
                <a:solidFill>
                  <a:schemeClr val="tx1"/>
                </a:solidFill>
              </a:rPr>
              <a:t> o nella chat potrebbe rischiare tentativi di </a:t>
            </a:r>
            <a:r>
              <a:rPr lang="it-IT" sz="2000" b="1" dirty="0">
                <a:solidFill>
                  <a:schemeClr val="tx1"/>
                </a:solidFill>
              </a:rPr>
              <a:t>adescamento online.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endParaRPr lang="it-IT" sz="20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Se </a:t>
            </a:r>
            <a:r>
              <a:rPr lang="it-IT" sz="2000" b="1" dirty="0">
                <a:solidFill>
                  <a:srgbClr val="FF0000"/>
                </a:solidFill>
              </a:rPr>
              <a:t>il ragazzo è consapevole </a:t>
            </a:r>
            <a:r>
              <a:rPr lang="it-IT" sz="2000" dirty="0">
                <a:solidFill>
                  <a:schemeClr val="tx1"/>
                </a:solidFill>
              </a:rPr>
              <a:t>del pericolo, farà molta più attenzione agli incontri online.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Alcune strategie efficaci (2)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3679097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0882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All’improvviso</a:t>
            </a:r>
            <a:r>
              <a:rPr lang="it-IT" sz="2000" dirty="0">
                <a:solidFill>
                  <a:schemeClr val="tx1"/>
                </a:solidFill>
              </a:rPr>
              <a:t> vostra figlia di otto anni non vuole più mangiare la pasta perché dice che ingrassa?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 </a:t>
            </a:r>
            <a:r>
              <a:rPr lang="it-IT" sz="2000" b="1" dirty="0">
                <a:solidFill>
                  <a:srgbClr val="FF0000"/>
                </a:solidFill>
              </a:rPr>
              <a:t>la piccola di casa, di 6 anni</a:t>
            </a:r>
            <a:r>
              <a:rPr lang="it-IT" sz="2000" dirty="0">
                <a:solidFill>
                  <a:schemeClr val="tx1"/>
                </a:solidFill>
              </a:rPr>
              <a:t>, vuole un reggiseno per andare a scuola perché l'ha visto alla sua amichetta?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Oppure </a:t>
            </a:r>
            <a:r>
              <a:rPr lang="it-IT" sz="2000" b="1" dirty="0">
                <a:solidFill>
                  <a:srgbClr val="FF0000"/>
                </a:solidFill>
              </a:rPr>
              <a:t>è vostro figlio di 11 anni </a:t>
            </a:r>
            <a:r>
              <a:rPr lang="it-IT" sz="2000" dirty="0">
                <a:solidFill>
                  <a:schemeClr val="tx1"/>
                </a:solidFill>
              </a:rPr>
              <a:t>che racconta di aver deciso di non rispondere ai messaggi sms della sua amica del cuore per 'tenerla sulle spine' e 'farla correre'?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L’infanzia, oggi sembra quasi scomparsa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149080"/>
            <a:ext cx="2964883" cy="2232248"/>
          </a:xfrm>
          <a:prstGeom prst="rect">
            <a:avLst/>
          </a:prstGeom>
          <a:noFill/>
        </p:spPr>
      </p:pic>
      <p:pic>
        <p:nvPicPr>
          <p:cNvPr id="2051" name="Picture 3" descr="C:\Users\Master\Desktop\3.jpg"/>
          <p:cNvPicPr>
            <a:picLocks noChangeAspect="1" noChangeArrowheads="1"/>
          </p:cNvPicPr>
          <p:nvPr/>
        </p:nvPicPr>
        <p:blipFill>
          <a:blip r:embed="rId3" cstate="print"/>
          <a:srcRect l="29264" r="21962"/>
          <a:stretch>
            <a:fillRect/>
          </a:stretch>
        </p:blipFill>
        <p:spPr bwMode="auto">
          <a:xfrm>
            <a:off x="6300192" y="4149080"/>
            <a:ext cx="2070621" cy="2232248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4139952" y="494116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Che fare?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4680520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Un ragazzino finito sul sito </a:t>
            </a:r>
            <a:r>
              <a:rPr lang="it-IT" sz="1800" b="1" dirty="0" err="1" smtClean="0">
                <a:solidFill>
                  <a:srgbClr val="FF0000"/>
                </a:solidFill>
              </a:rPr>
              <a:t>Youporn</a:t>
            </a:r>
            <a:r>
              <a:rPr lang="it-IT" sz="1800" b="1" dirty="0" smtClean="0">
                <a:solidFill>
                  <a:srgbClr val="FF0000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sulla scia delle spacconerie degli amici si è trovato a stare male per le immagini violente che gli avevano, comunque, creato dipendenza.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Una situazione del genere </a:t>
            </a:r>
            <a:r>
              <a:rPr lang="it-IT" sz="1800" dirty="0" smtClean="0">
                <a:solidFill>
                  <a:schemeClr val="tx1"/>
                </a:solidFill>
              </a:rPr>
              <a:t>non è affatto inconsueta tra i preadolescenti e adolescenti e non si tratta di casi rari e isolati anche se molti genitori lo ignorano.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Per qualsiasi ragazzo </a:t>
            </a:r>
            <a:r>
              <a:rPr lang="it-IT" sz="1800" dirty="0" smtClean="0">
                <a:solidFill>
                  <a:schemeClr val="tx1"/>
                </a:solidFill>
              </a:rPr>
              <a:t>è facile, infatti, reperire online contenuti hard ma l'esposizione a tale materiale inappropriato può anche creare traumi perché non è pronto a livello emotivo.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Inoltre, </a:t>
            </a:r>
            <a:r>
              <a:rPr lang="it-IT" sz="1800" dirty="0" smtClean="0">
                <a:solidFill>
                  <a:schemeClr val="tx1"/>
                </a:solidFill>
              </a:rPr>
              <a:t>il rischio 'minimo' è che dia un'idea del sesso del tutto sbagliata a cui ispirarsi.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Il sesso non è </a:t>
            </a:r>
            <a:r>
              <a:rPr lang="it-IT" sz="2800" b="1" dirty="0" err="1" smtClean="0">
                <a:solidFill>
                  <a:srgbClr val="0070C0"/>
                </a:solidFill>
              </a:rPr>
              <a:t>Youporn</a:t>
            </a:r>
            <a:r>
              <a:rPr lang="it-IT" sz="2800" b="1" dirty="0" smtClean="0">
                <a:solidFill>
                  <a:srgbClr val="0070C0"/>
                </a:solidFill>
              </a:rPr>
              <a:t> e nemmeno fare sexting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96952"/>
            <a:ext cx="3692475" cy="24482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11960" y="2348880"/>
            <a:ext cx="4680520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La pornografia </a:t>
            </a:r>
            <a:r>
              <a:rPr lang="it-IT" sz="2000" dirty="0" smtClean="0">
                <a:solidFill>
                  <a:schemeClr val="tx1"/>
                </a:solidFill>
              </a:rPr>
              <a:t>è molto attraente per tutti gli uomini, a tutte le età, ma</a:t>
            </a:r>
            <a:r>
              <a:rPr lang="it-IT" sz="2000" b="1" dirty="0" smtClean="0">
                <a:solidFill>
                  <a:schemeClr val="tx1"/>
                </a:solidFill>
              </a:rPr>
              <a:t> crea dipendenza </a:t>
            </a:r>
            <a:r>
              <a:rPr lang="it-IT" sz="2000" dirty="0" smtClean="0">
                <a:solidFill>
                  <a:schemeClr val="tx1"/>
                </a:solidFill>
              </a:rPr>
              <a:t>perché dà un piacere immediato ma nella vita reale le cose sono diverse.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Il rapporto tra due persone </a:t>
            </a:r>
            <a:r>
              <a:rPr lang="it-IT" sz="2000" dirty="0" smtClean="0">
                <a:solidFill>
                  <a:schemeClr val="tx1"/>
                </a:solidFill>
              </a:rPr>
              <a:t>che si amano è costruito intorno </a:t>
            </a:r>
            <a:r>
              <a:rPr lang="it-IT" sz="2000" b="1" dirty="0" smtClean="0">
                <a:solidFill>
                  <a:schemeClr val="tx1"/>
                </a:solidFill>
              </a:rPr>
              <a:t>all'intimità, alla relazione, e alla conoscenza e al rispetto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Non è certo </a:t>
            </a:r>
            <a:r>
              <a:rPr lang="it-IT" sz="2000" dirty="0" smtClean="0">
                <a:solidFill>
                  <a:schemeClr val="tx1"/>
                </a:solidFill>
              </a:rPr>
              <a:t>pura ginnastica tra parti del corpo come nei video hard.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E' essenziale </a:t>
            </a:r>
            <a:r>
              <a:rPr lang="it-IT" sz="2000" dirty="0" smtClean="0">
                <a:solidFill>
                  <a:schemeClr val="tx1"/>
                </a:solidFill>
              </a:rPr>
              <a:t>far capire bene la profonda differenza tra fare sesso e fare l'amore.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1277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E’ fondamentale che soprattutto i papà assumano un ruolo di primo piano riguardo la prevenzione su questo tema (1)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51520" y="2420888"/>
            <a:ext cx="381642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Alcuni punti da affrontare:</a:t>
            </a:r>
          </a:p>
          <a:p>
            <a:pPr algn="ctr"/>
            <a:endParaRPr lang="it-IT" dirty="0"/>
          </a:p>
        </p:txBody>
      </p:sp>
      <p:pic>
        <p:nvPicPr>
          <p:cNvPr id="2050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 l="16775" r="10936"/>
          <a:stretch>
            <a:fillRect/>
          </a:stretch>
        </p:blipFill>
        <p:spPr bwMode="auto">
          <a:xfrm>
            <a:off x="251520" y="3573016"/>
            <a:ext cx="3797342" cy="280831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11960" y="2348880"/>
            <a:ext cx="4680520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Nella realtà, </a:t>
            </a:r>
            <a:r>
              <a:rPr lang="it-IT" sz="2000" dirty="0" smtClean="0">
                <a:solidFill>
                  <a:schemeClr val="tx1"/>
                </a:solidFill>
              </a:rPr>
              <a:t>le donne non corrispondono ai cliché delle pornostar e </a:t>
            </a:r>
            <a:r>
              <a:rPr lang="it-IT" sz="2000" b="1" dirty="0" smtClean="0">
                <a:solidFill>
                  <a:schemeClr val="tx1"/>
                </a:solidFill>
              </a:rPr>
              <a:t>non sono 'strumenti' di piacere</a:t>
            </a:r>
            <a:r>
              <a:rPr lang="it-IT" sz="2000" dirty="0" smtClean="0">
                <a:solidFill>
                  <a:schemeClr val="tx1"/>
                </a:solidFill>
              </a:rPr>
              <a:t>, inermi e sottomessi ma compagne con cui entrare in relazione.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Il rapporto </a:t>
            </a:r>
            <a:r>
              <a:rPr lang="it-IT" sz="2000" dirty="0" smtClean="0">
                <a:solidFill>
                  <a:schemeClr val="tx1"/>
                </a:solidFill>
              </a:rPr>
              <a:t>tra due persone significa condivisione.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Il sesso non è uno sport </a:t>
            </a:r>
            <a:r>
              <a:rPr lang="it-IT" sz="2000" dirty="0" smtClean="0">
                <a:solidFill>
                  <a:schemeClr val="tx1"/>
                </a:solidFill>
              </a:rPr>
              <a:t>basato sul rapporto tra i corpi di individui che cercano solo di raggiungere il piacere. 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La sessualità </a:t>
            </a:r>
            <a:r>
              <a:rPr lang="it-IT" sz="2000" b="1" dirty="0" smtClean="0">
                <a:solidFill>
                  <a:schemeClr val="tx1"/>
                </a:solidFill>
              </a:rPr>
              <a:t>riguarda il cuore e la testa</a:t>
            </a:r>
            <a:r>
              <a:rPr lang="it-IT" sz="2000" dirty="0" smtClean="0">
                <a:solidFill>
                  <a:schemeClr val="tx1"/>
                </a:solidFill>
              </a:rPr>
              <a:t> e attiva sentimenti ed emozioni profonde che vanno condivisi tra i due partner.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1277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E’ fondamentale che soprattutto i papà assumano un ruolo di primo piano riguardo la prevenzione su questo tema (2)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51520" y="2420888"/>
            <a:ext cx="381642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Altri punti da affrontare:</a:t>
            </a:r>
          </a:p>
          <a:p>
            <a:pPr algn="ctr"/>
            <a:endParaRPr lang="it-IT" dirty="0"/>
          </a:p>
        </p:txBody>
      </p:sp>
      <p:pic>
        <p:nvPicPr>
          <p:cNvPr id="3074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3774066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752528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Anche se a una 14enne, </a:t>
            </a:r>
            <a:r>
              <a:rPr lang="it-IT" sz="2400" dirty="0" smtClean="0">
                <a:solidFill>
                  <a:schemeClr val="tx1"/>
                </a:solidFill>
              </a:rPr>
              <a:t>per esempio, al momento può sembrare una cosa divertente mandare uno scatto a seno nudo al suo boyfriend, le conseguenze rischiano di diventare pesanti.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La foto </a:t>
            </a:r>
            <a:r>
              <a:rPr lang="it-IT" sz="2400" dirty="0" smtClean="0">
                <a:solidFill>
                  <a:schemeClr val="tx1"/>
                </a:solidFill>
              </a:rPr>
              <a:t>potrebbe fare il giro del web per 'vendetta' una volta finita la storia con il coetaneo e finire, per esempio, nelle mani di adulti con intenzioni molto discutibili o illegali.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127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discorso analogo vale anche per il sexting (1)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3" y="2924944"/>
            <a:ext cx="3860255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51920" y="2060848"/>
            <a:ext cx="504056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Tra l'altro, </a:t>
            </a:r>
            <a:r>
              <a:rPr lang="it-IT" sz="2000" dirty="0" smtClean="0">
                <a:solidFill>
                  <a:schemeClr val="tx1"/>
                </a:solidFill>
              </a:rPr>
              <a:t>quello che viene pubblicato online, magari all'inizio solo tra amici, non si può eliminare e rischia di creare problemi in futuro per la propria reputazione e la professione.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è raro oggi, </a:t>
            </a:r>
            <a:r>
              <a:rPr lang="it-IT" sz="2000" dirty="0" smtClean="0">
                <a:solidFill>
                  <a:schemeClr val="tx1"/>
                </a:solidFill>
              </a:rPr>
              <a:t>infatti, che i datori di lavori cerchino informazioni su Internet sui candidati a una posizione.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Quello che oggi </a:t>
            </a:r>
            <a:r>
              <a:rPr lang="it-IT" sz="2000" dirty="0" smtClean="0">
                <a:solidFill>
                  <a:schemeClr val="tx1"/>
                </a:solidFill>
              </a:rPr>
              <a:t>sembra uno scherzo, insomma, si trasforma in una impronta digitale che può circolare ovunque all'insaputa del protagonista e danneggiarlo.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E' essenziale </a:t>
            </a:r>
            <a:r>
              <a:rPr lang="it-IT" sz="2000" dirty="0" smtClean="0">
                <a:solidFill>
                  <a:schemeClr val="tx1"/>
                </a:solidFill>
              </a:rPr>
              <a:t>che i genitori lo spieghino molto bene ai figli adolescenti.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127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discorso analogo vale anche per il sexting (2)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3471814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544616" cy="374441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Educare alla sessualità </a:t>
            </a:r>
            <a:r>
              <a:rPr lang="it-IT" sz="1800" b="1" dirty="0" smtClean="0">
                <a:solidFill>
                  <a:schemeClr val="tx1"/>
                </a:solidFill>
              </a:rPr>
              <a:t>significa aiutare bambini e adolescenti a compiere il loro percorso con positività e naturalezza.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Eppure, </a:t>
            </a:r>
            <a:r>
              <a:rPr lang="it-IT" sz="1800" b="1" dirty="0" smtClean="0">
                <a:solidFill>
                  <a:schemeClr val="tx1"/>
                </a:solidFill>
              </a:rPr>
              <a:t>se da un lato il sesso è presente ovunque nella nostra società, dalla pubblicità a internet, dalla televisione al cinema, dall’altro in molte famiglie è ancora un tabù.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Di sesso non si parla </a:t>
            </a:r>
            <a:r>
              <a:rPr lang="it-IT" sz="1800" b="1" dirty="0" smtClean="0">
                <a:solidFill>
                  <a:schemeClr val="tx1"/>
                </a:solidFill>
              </a:rPr>
              <a:t>e, complice anche il fatto che l’educazione sessuale (e all’affettività) non è contemplata nei programmi scolastici (se non a discrezione di alcune scuole e/o insegnanti), per i più giovani è alto il rischio di vivere la sessualità in modo affrettato e inconsapevole.</a:t>
            </a:r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127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Per concludere: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573325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Bibliografia: Alberto Pellai, medico e psicoterapeuta. </a:t>
            </a:r>
          </a:p>
          <a:p>
            <a:pPr algn="ctr"/>
            <a:r>
              <a:rPr lang="it-IT" b="1" dirty="0" smtClean="0"/>
              <a:t>“</a:t>
            </a:r>
            <a:r>
              <a:rPr lang="it-IT" b="1" i="1" dirty="0" smtClean="0"/>
              <a:t>Tutto troppo presto. L'educazione sessuale dei nostri figli nell'era di Internet</a:t>
            </a:r>
            <a:r>
              <a:rPr lang="it-IT" b="1" dirty="0" smtClean="0"/>
              <a:t>”, </a:t>
            </a:r>
          </a:p>
          <a:p>
            <a:pPr algn="ctr"/>
            <a:r>
              <a:rPr lang="it-IT" b="1" dirty="0" smtClean="0"/>
              <a:t>De Agostini (2015).</a:t>
            </a:r>
            <a:endParaRPr lang="it-IT" dirty="0"/>
          </a:p>
        </p:txBody>
      </p:sp>
      <p:pic>
        <p:nvPicPr>
          <p:cNvPr id="614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988840"/>
            <a:ext cx="2952328" cy="19646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11" name="CasellaDiTesto 10"/>
          <p:cNvSpPr txBox="1"/>
          <p:nvPr/>
        </p:nvSpPr>
        <p:spPr>
          <a:xfrm>
            <a:off x="5580112" y="3933056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Aiutiamoli a non doversi nascondere!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56176" y="465313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544616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E’ il fenomeno </a:t>
            </a:r>
            <a:r>
              <a:rPr lang="it-IT" sz="2000" dirty="0">
                <a:solidFill>
                  <a:schemeClr val="tx1"/>
                </a:solidFill>
              </a:rPr>
              <a:t>che investe </a:t>
            </a:r>
            <a:r>
              <a:rPr lang="it-IT" sz="2000" dirty="0" smtClean="0">
                <a:solidFill>
                  <a:schemeClr val="tx1"/>
                </a:solidFill>
              </a:rPr>
              <a:t>maschi </a:t>
            </a:r>
            <a:r>
              <a:rPr lang="it-IT" sz="2000" dirty="0">
                <a:solidFill>
                  <a:schemeClr val="tx1"/>
                </a:solidFill>
              </a:rPr>
              <a:t>e </a:t>
            </a:r>
            <a:r>
              <a:rPr lang="it-IT" sz="2000" dirty="0" smtClean="0">
                <a:solidFill>
                  <a:schemeClr val="tx1"/>
                </a:solidFill>
              </a:rPr>
              <a:t>femmine, </a:t>
            </a:r>
            <a:r>
              <a:rPr lang="it-IT" sz="2000" dirty="0" smtClean="0">
                <a:solidFill>
                  <a:schemeClr val="tx1"/>
                </a:solidFill>
              </a:rPr>
              <a:t>già durante </a:t>
            </a:r>
            <a:r>
              <a:rPr lang="it-IT" sz="2000" dirty="0">
                <a:solidFill>
                  <a:schemeClr val="tx1"/>
                </a:solidFill>
              </a:rPr>
              <a:t>la scuola </a:t>
            </a:r>
            <a:r>
              <a:rPr lang="it-IT" sz="2000" dirty="0" smtClean="0">
                <a:solidFill>
                  <a:schemeClr val="tx1"/>
                </a:solidFill>
              </a:rPr>
              <a:t>primaria,</a:t>
            </a:r>
            <a:r>
              <a:rPr lang="it-IT" sz="2000" dirty="0">
                <a:solidFill>
                  <a:schemeClr val="tx1"/>
                </a:solidFill>
              </a:rPr>
              <a:t> ben prima </a:t>
            </a:r>
            <a:r>
              <a:rPr lang="it-IT" sz="2000" dirty="0" smtClean="0">
                <a:solidFill>
                  <a:schemeClr val="tx1"/>
                </a:solidFill>
              </a:rPr>
              <a:t>dell'adolescenza vera </a:t>
            </a:r>
            <a:r>
              <a:rPr lang="it-IT" sz="2000" dirty="0">
                <a:solidFill>
                  <a:schemeClr val="tx1"/>
                </a:solidFill>
              </a:rPr>
              <a:t>e propria.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sostanza, i nostri figli </a:t>
            </a:r>
            <a:r>
              <a:rPr lang="it-IT" sz="2000" dirty="0">
                <a:solidFill>
                  <a:schemeClr val="tx1"/>
                </a:solidFill>
              </a:rPr>
              <a:t>si atteggiano sempre di più </a:t>
            </a:r>
            <a:r>
              <a:rPr lang="it-IT" sz="2000" dirty="0" smtClean="0">
                <a:solidFill>
                  <a:schemeClr val="tx1"/>
                </a:solidFill>
              </a:rPr>
              <a:t>'a </a:t>
            </a:r>
            <a:r>
              <a:rPr lang="it-IT" sz="2000" dirty="0">
                <a:solidFill>
                  <a:schemeClr val="tx1"/>
                </a:solidFill>
              </a:rPr>
              <a:t>grandi' senza però avere ancora maturato gli strumenti psicologici ed emotivi per farlo.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L'esperto </a:t>
            </a:r>
            <a:r>
              <a:rPr lang="it-IT" sz="2000" b="1" dirty="0">
                <a:solidFill>
                  <a:srgbClr val="FF0000"/>
                </a:solidFill>
              </a:rPr>
              <a:t>dell'età evolutiva </a:t>
            </a:r>
            <a:r>
              <a:rPr lang="it-IT" sz="2000" b="1" dirty="0">
                <a:solidFill>
                  <a:schemeClr val="tx1"/>
                </a:solidFill>
              </a:rPr>
              <a:t>David </a:t>
            </a:r>
            <a:r>
              <a:rPr lang="it-IT" sz="2000" b="1" dirty="0" err="1">
                <a:solidFill>
                  <a:schemeClr val="tx1"/>
                </a:solidFill>
              </a:rPr>
              <a:t>Elkind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dirty="0" smtClean="0">
                <a:solidFill>
                  <a:schemeClr val="tx1"/>
                </a:solidFill>
              </a:rPr>
              <a:t>afferma </a:t>
            </a:r>
            <a:r>
              <a:rPr lang="it-IT" sz="2000" dirty="0">
                <a:solidFill>
                  <a:schemeClr val="tx1"/>
                </a:solidFill>
              </a:rPr>
              <a:t>che la nostra società forza i bambini a bruciare le tappe,</a:t>
            </a:r>
            <a:r>
              <a:rPr lang="it-IT" sz="2000" b="1" dirty="0">
                <a:solidFill>
                  <a:schemeClr val="tx1"/>
                </a:solidFill>
              </a:rPr>
              <a:t> </a:t>
            </a:r>
            <a:r>
              <a:rPr lang="it-IT" sz="2000" dirty="0">
                <a:solidFill>
                  <a:schemeClr val="tx1"/>
                </a:solidFill>
              </a:rPr>
              <a:t>trasformandoli in 'adulti in miniatura'.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Ecco</a:t>
            </a:r>
            <a:r>
              <a:rPr lang="it-IT" sz="2000" b="1" dirty="0">
                <a:solidFill>
                  <a:srgbClr val="FF0000"/>
                </a:solidFill>
              </a:rPr>
              <a:t>, allora, </a:t>
            </a:r>
            <a:r>
              <a:rPr lang="it-IT" sz="2000" dirty="0">
                <a:solidFill>
                  <a:schemeClr val="tx1"/>
                </a:solidFill>
              </a:rPr>
              <a:t>schiere di giovanissimi che vestono, si muovono, parlano e usano perfino le stesse strategie relazionali dei 'grandi'.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La sindrome </a:t>
            </a:r>
            <a:r>
              <a:rPr lang="it-IT" sz="2800" b="1" dirty="0">
                <a:solidFill>
                  <a:srgbClr val="0070C0"/>
                </a:solidFill>
              </a:rPr>
              <a:t>dei </a:t>
            </a:r>
            <a:r>
              <a:rPr lang="it-IT" sz="2800" b="1" dirty="0" smtClean="0">
                <a:solidFill>
                  <a:srgbClr val="0070C0"/>
                </a:solidFill>
              </a:rPr>
              <a:t>“bambini accelerati”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564904"/>
            <a:ext cx="3028143" cy="309634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44008" y="2204864"/>
            <a:ext cx="4248472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Ma da che cosa dipende </a:t>
            </a:r>
            <a:r>
              <a:rPr lang="it-IT" sz="2000" dirty="0">
                <a:solidFill>
                  <a:schemeClr val="tx1"/>
                </a:solidFill>
              </a:rPr>
              <a:t>questa 'adultizzazione' dell'infanzia e, di conseguenza, poi, dell'adolescenza, come è definita dagli addetti ai lavori?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modelli </a:t>
            </a:r>
            <a:r>
              <a:rPr lang="it-IT" sz="2000" dirty="0">
                <a:solidFill>
                  <a:schemeClr val="tx1"/>
                </a:solidFill>
              </a:rPr>
              <a:t>forniti dalla tv, e programmi, film, musica, passano il messaggio che</a:t>
            </a:r>
            <a:r>
              <a:rPr lang="it-IT" sz="2000" b="1" dirty="0">
                <a:solidFill>
                  <a:schemeClr val="tx1"/>
                </a:solidFill>
              </a:rPr>
              <a:t> 'fare tutto presto è normale'. 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giovanissimi </a:t>
            </a:r>
            <a:r>
              <a:rPr lang="it-IT" sz="2000" dirty="0">
                <a:solidFill>
                  <a:schemeClr val="tx1"/>
                </a:solidFill>
              </a:rPr>
              <a:t>sono ritratti in situazioni ambigue e spesso sensuali </a:t>
            </a:r>
            <a:r>
              <a:rPr lang="it-IT" sz="2000" dirty="0" smtClean="0">
                <a:solidFill>
                  <a:schemeClr val="tx1"/>
                </a:solidFill>
              </a:rPr>
              <a:t>che </a:t>
            </a:r>
            <a:r>
              <a:rPr lang="it-IT" sz="2000" dirty="0">
                <a:solidFill>
                  <a:schemeClr val="tx1"/>
                </a:solidFill>
              </a:rPr>
              <a:t>presentano la precocità, già dei preadolescenti, come qualcosa di positivo e legittimo.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L’adultizzazione dell’infanzia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4104456" cy="30743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La fortunata serie tv </a:t>
            </a:r>
            <a:r>
              <a:rPr lang="it-IT" sz="1800" b="1" dirty="0">
                <a:solidFill>
                  <a:schemeClr val="tx1"/>
                </a:solidFill>
              </a:rPr>
              <a:t>Dawson's Creek </a:t>
            </a:r>
            <a:r>
              <a:rPr lang="it-IT" sz="1800" dirty="0">
                <a:solidFill>
                  <a:schemeClr val="tx1"/>
                </a:solidFill>
              </a:rPr>
              <a:t>(in onda negli Usa tra il 1998 e il 2003 e poi anche in Italia), per esempio, mostrava già teenager attivi sessualmente.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Pur </a:t>
            </a:r>
            <a:r>
              <a:rPr lang="it-IT" sz="1800" b="1" dirty="0">
                <a:solidFill>
                  <a:srgbClr val="FF0000"/>
                </a:solidFill>
              </a:rPr>
              <a:t>se in misura minore, </a:t>
            </a:r>
            <a:r>
              <a:rPr lang="it-IT" sz="1800" dirty="0">
                <a:solidFill>
                  <a:schemeClr val="tx1"/>
                </a:solidFill>
              </a:rPr>
              <a:t>anche la più attuale </a:t>
            </a:r>
            <a:r>
              <a:rPr lang="it-IT" sz="1800" b="1" dirty="0">
                <a:solidFill>
                  <a:schemeClr val="tx1"/>
                </a:solidFill>
              </a:rPr>
              <a:t>Violetta</a:t>
            </a:r>
            <a:r>
              <a:rPr lang="it-IT" sz="1800" dirty="0">
                <a:solidFill>
                  <a:schemeClr val="tx1"/>
                </a:solidFill>
              </a:rPr>
              <a:t>, idolo incontrastato delle bambine della scuola primaria, propone un modello di femminilità sensuale, centrato soprattutto sulla bellezza.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D'altro </a:t>
            </a:r>
            <a:r>
              <a:rPr lang="it-IT" sz="1800" b="1" dirty="0">
                <a:solidFill>
                  <a:srgbClr val="FF0000"/>
                </a:solidFill>
              </a:rPr>
              <a:t>canto, poi, </a:t>
            </a:r>
            <a:r>
              <a:rPr lang="it-IT" sz="1800" dirty="0">
                <a:solidFill>
                  <a:schemeClr val="tx1"/>
                </a:solidFill>
              </a:rPr>
              <a:t>il mercato dei consumi si rivolge ai bambini - trattati come consumatori 'grandi' senza attenzione per il loro livello di sviluppo - offrendo prodotti inadeguati.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Gli </a:t>
            </a:r>
            <a:r>
              <a:rPr lang="it-IT" sz="1800" b="1" dirty="0">
                <a:solidFill>
                  <a:srgbClr val="FF0000"/>
                </a:solidFill>
              </a:rPr>
              <a:t>esempi sono tantissimi: </a:t>
            </a:r>
            <a:r>
              <a:rPr lang="it-IT" sz="1800" dirty="0">
                <a:solidFill>
                  <a:schemeClr val="tx1"/>
                </a:solidFill>
              </a:rPr>
              <a:t>completi intimi taglia sette anni, capi di abbigliamento sexy per lei o da macho/manager per lui, linee di makeup già a partire dai cinque-sei anni...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A </a:t>
            </a:r>
            <a:r>
              <a:rPr lang="it-IT" sz="1800" b="1" dirty="0">
                <a:solidFill>
                  <a:srgbClr val="FF0000"/>
                </a:solidFill>
              </a:rPr>
              <a:t>tutto questo si aggiunge</a:t>
            </a:r>
            <a:r>
              <a:rPr lang="it-IT" sz="1800" dirty="0">
                <a:solidFill>
                  <a:schemeClr val="tx1"/>
                </a:solidFill>
              </a:rPr>
              <a:t>, poi, il fatto che per i </a:t>
            </a:r>
            <a:r>
              <a:rPr lang="it-IT" sz="1800" b="1" dirty="0">
                <a:solidFill>
                  <a:schemeClr val="tx1"/>
                </a:solidFill>
              </a:rPr>
              <a:t>nativi digitali </a:t>
            </a:r>
            <a:r>
              <a:rPr lang="it-IT" sz="1800" dirty="0">
                <a:solidFill>
                  <a:schemeClr val="tx1"/>
                </a:solidFill>
              </a:rPr>
              <a:t>tutto è a portata di clic perché, spesso, manca la supervisione di un adulto.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Di </a:t>
            </a:r>
            <a:r>
              <a:rPr lang="it-IT" sz="1800" b="1" dirty="0">
                <a:solidFill>
                  <a:srgbClr val="FF0000"/>
                </a:solidFill>
              </a:rPr>
              <a:t>fatto,</a:t>
            </a:r>
            <a:r>
              <a:rPr lang="it-IT" sz="1800" b="1" dirty="0">
                <a:solidFill>
                  <a:schemeClr val="tx1"/>
                </a:solidFill>
              </a:rPr>
              <a:t> il mondo del web è una risorsa preziosa</a:t>
            </a:r>
            <a:r>
              <a:rPr lang="it-IT" sz="1800" dirty="0">
                <a:solidFill>
                  <a:schemeClr val="tx1"/>
                </a:solidFill>
              </a:rPr>
              <a:t>, certo, ma è anche zeppo di contenuti e situazioni (più o meno pericolose) che non sono a misura dei più giovani senza la guida vigile di un adulto.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Ai bambini si offre di tutto e di più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616624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contesto socio-economico </a:t>
            </a:r>
            <a:r>
              <a:rPr lang="it-IT" sz="1600" dirty="0">
                <a:solidFill>
                  <a:schemeClr val="tx1"/>
                </a:solidFill>
              </a:rPr>
              <a:t>della nostra società - tra media (tv, film, musica), marketing e mercato dei consumi - ha alimentato il fenomeno di adultizzazione dei più giovani.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E</a:t>
            </a:r>
            <a:r>
              <a:rPr lang="it-IT" sz="1600" b="1" dirty="0">
                <a:solidFill>
                  <a:srgbClr val="FF0000"/>
                </a:solidFill>
              </a:rPr>
              <a:t>, al tempo stesso, </a:t>
            </a:r>
            <a:r>
              <a:rPr lang="it-IT" sz="1600" dirty="0">
                <a:solidFill>
                  <a:schemeClr val="tx1"/>
                </a:solidFill>
              </a:rPr>
              <a:t>ha promosso un'immagine erotizzata del minore. Ma questa spinta verso l'accelerazione, che sembra spazzare via alcune tappe della crescita, si intreccia anche a una serie di fattori biologici.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Oggi</a:t>
            </a:r>
            <a:r>
              <a:rPr lang="it-IT" sz="1600" b="1" dirty="0">
                <a:solidFill>
                  <a:srgbClr val="FF0000"/>
                </a:solidFill>
              </a:rPr>
              <a:t>, il primo ciclo mestruale,</a:t>
            </a:r>
            <a:r>
              <a:rPr lang="it-IT" sz="1600" dirty="0">
                <a:solidFill>
                  <a:schemeClr val="tx1"/>
                </a:solidFill>
              </a:rPr>
              <a:t> per esempio, si presenta, in media, verso i 12 anni e mezzo, mentre a metà del secolo scorso a 16-17 anni.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La </a:t>
            </a:r>
            <a:r>
              <a:rPr lang="it-IT" sz="1600" b="1" dirty="0">
                <a:solidFill>
                  <a:srgbClr val="FF0000"/>
                </a:solidFill>
              </a:rPr>
              <a:t>pubertà arriva sempre prima </a:t>
            </a:r>
            <a:r>
              <a:rPr lang="it-IT" sz="1600" dirty="0">
                <a:solidFill>
                  <a:schemeClr val="tx1"/>
                </a:solidFill>
              </a:rPr>
              <a:t>e questa tendenza, a livello biologico, è strettamente legata al miglioramento delle condizioni igienico-sanitarie.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Non </a:t>
            </a:r>
            <a:r>
              <a:rPr lang="it-IT" sz="1600" b="1" dirty="0">
                <a:solidFill>
                  <a:srgbClr val="FF0000"/>
                </a:solidFill>
              </a:rPr>
              <a:t>è un caso neppure </a:t>
            </a:r>
            <a:r>
              <a:rPr lang="it-IT" sz="1600" dirty="0">
                <a:solidFill>
                  <a:schemeClr val="tx1"/>
                </a:solidFill>
              </a:rPr>
              <a:t>il fatto che l'età media del primo rapporto si sia abbassata a 17 anni per i giovani di oggi, mentre per le generazioni 1966-1975 era intorno a 20-21 anni.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ragazzi entrano prima nella pubertà rispetto al </a:t>
            </a:r>
            <a:r>
              <a:rPr lang="it-IT" sz="2800" b="1" dirty="0" smtClean="0">
                <a:solidFill>
                  <a:srgbClr val="0070C0"/>
                </a:solidFill>
              </a:rPr>
              <a:t>passato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212976"/>
            <a:ext cx="2921636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6480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269875" indent="-269875" algn="just"/>
            <a:r>
              <a:rPr lang="it-IT" sz="2000" b="1" dirty="0">
                <a:solidFill>
                  <a:schemeClr val="tx1"/>
                </a:solidFill>
              </a:rPr>
              <a:t>1. </a:t>
            </a:r>
            <a:r>
              <a:rPr lang="it-IT" sz="2000" b="1" dirty="0" smtClean="0">
                <a:solidFill>
                  <a:schemeClr val="tx1"/>
                </a:solidFill>
              </a:rPr>
              <a:t>Parlare </a:t>
            </a:r>
            <a:r>
              <a:rPr lang="it-IT" sz="2000" b="1" dirty="0">
                <a:solidFill>
                  <a:schemeClr val="tx1"/>
                </a:solidFill>
              </a:rPr>
              <a:t>tanto e di tutto, con i figli, perché il dialogo e il confronto aiutano ad affrontare le </a:t>
            </a:r>
            <a:r>
              <a:rPr lang="it-IT" sz="2000" b="1" dirty="0" smtClean="0">
                <a:solidFill>
                  <a:schemeClr val="tx1"/>
                </a:solidFill>
              </a:rPr>
              <a:t>sfida adolescenziali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Cinque consigli per educare i figli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251520" y="2852936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69875" indent="-269875"/>
            <a:r>
              <a:rPr lang="it-IT" sz="2000" b="1" dirty="0"/>
              <a:t>2. I genitori devono aiutare i figli a sviluppare il pensiero critico e ad andare oltre le apparenze</a:t>
            </a:r>
            <a:endParaRPr lang="it-IT" sz="2000" dirty="0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3717032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69875" indent="-269875"/>
            <a:r>
              <a:rPr lang="it-IT" sz="2000" b="1" dirty="0"/>
              <a:t>3. Ogni adolescente si pone domande e ha bisogno di risposte chiare, se non le </a:t>
            </a:r>
            <a:r>
              <a:rPr lang="it-IT" sz="2000" b="1" dirty="0" smtClean="0"/>
              <a:t> trova </a:t>
            </a:r>
            <a:r>
              <a:rPr lang="it-IT" sz="2000" b="1" dirty="0"/>
              <a:t>in famiglia, le cercherà altrove</a:t>
            </a:r>
            <a:endParaRPr lang="it-IT" sz="2000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251520" y="4581128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69875" indent="-269875"/>
            <a:r>
              <a:rPr lang="it-IT" sz="2000" b="1" dirty="0"/>
              <a:t>4. I pericoli non sono solo fuori dalla porta di casa ma anche dietro uno schermo collegato a Internet</a:t>
            </a:r>
            <a:endParaRPr lang="it-IT" sz="2000" dirty="0"/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5445224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000" b="1" dirty="0"/>
              <a:t>5. Il sesso non è </a:t>
            </a:r>
            <a:r>
              <a:rPr lang="it-IT" sz="2000" b="1" dirty="0" err="1"/>
              <a:t>Youporn</a:t>
            </a:r>
            <a:r>
              <a:rPr lang="it-IT" sz="2000" b="1" dirty="0"/>
              <a:t> e nemmeno fare sexting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3924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L'attuale </a:t>
            </a:r>
            <a:r>
              <a:rPr lang="it-IT" sz="1800" b="1" dirty="0">
                <a:solidFill>
                  <a:srgbClr val="FF0000"/>
                </a:solidFill>
              </a:rPr>
              <a:t>contesto </a:t>
            </a:r>
            <a:r>
              <a:rPr lang="it-IT" sz="1800" dirty="0">
                <a:solidFill>
                  <a:schemeClr val="tx1"/>
                </a:solidFill>
              </a:rPr>
              <a:t>sociale e culturale contribuisce ad anticipare i tempi e i ritmi fisiologici dello sviluppo dei ragazzi. Gli effetti di questa accelerazione influiscono anche sul cervello. 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Gli </a:t>
            </a:r>
            <a:r>
              <a:rPr lang="it-IT" sz="1800" b="1" dirty="0">
                <a:solidFill>
                  <a:srgbClr val="FF0000"/>
                </a:solidFill>
              </a:rPr>
              <a:t>ormoni che stimolano gli organi sessuali </a:t>
            </a:r>
            <a:r>
              <a:rPr lang="it-IT" sz="1800" dirty="0">
                <a:solidFill>
                  <a:schemeClr val="tx1"/>
                </a:solidFill>
              </a:rPr>
              <a:t>si 'svegliano</a:t>
            </a:r>
            <a:r>
              <a:rPr lang="it-IT" sz="1800">
                <a:solidFill>
                  <a:schemeClr val="tx1"/>
                </a:solidFill>
              </a:rPr>
              <a:t>' </a:t>
            </a:r>
            <a:r>
              <a:rPr lang="it-IT" sz="1800" smtClean="0">
                <a:solidFill>
                  <a:schemeClr val="tx1"/>
                </a:solidFill>
              </a:rPr>
              <a:t>e si </a:t>
            </a:r>
            <a:r>
              <a:rPr lang="it-IT" sz="1800" dirty="0">
                <a:solidFill>
                  <a:schemeClr val="tx1"/>
                </a:solidFill>
              </a:rPr>
              <a:t>attivano prima della normale programmazione naturale. Questo significa che un 14enne può pensare di essere 'pronto', per esempio, per il suo primo rapporto senza essere, invece, maturo a livello affettivo e cognitivo.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Per </a:t>
            </a:r>
            <a:r>
              <a:rPr lang="it-IT" sz="1800" b="1" dirty="0">
                <a:solidFill>
                  <a:srgbClr val="FF0000"/>
                </a:solidFill>
              </a:rPr>
              <a:t>frenare questa accelerazione</a:t>
            </a:r>
            <a:r>
              <a:rPr lang="it-IT" sz="1800" dirty="0">
                <a:solidFill>
                  <a:schemeClr val="tx1"/>
                </a:solidFill>
              </a:rPr>
              <a:t>, è fondamentale che la famiglia sia disposta al dialogo e offra una buona educazione affettiva e sessuale fin da piccoli.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 </a:t>
            </a:r>
            <a:r>
              <a:rPr lang="it-IT" sz="1800" b="1" dirty="0">
                <a:solidFill>
                  <a:srgbClr val="FF0000"/>
                </a:solidFill>
              </a:rPr>
              <a:t>genitori devono approfondire </a:t>
            </a:r>
            <a:r>
              <a:rPr lang="it-IT" sz="1800" dirty="0">
                <a:solidFill>
                  <a:schemeClr val="tx1"/>
                </a:solidFill>
              </a:rPr>
              <a:t>ogni sfaccettatura legata alla sessualità. Questo significa saper parlare di masturbazione e contraccezione, ma anche di relazione ed emozione, di sintonia, di diritti e doveri, di intimità e connessione emotiva.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Da </a:t>
            </a:r>
            <a:r>
              <a:rPr lang="it-IT" sz="1800" b="1" dirty="0">
                <a:solidFill>
                  <a:srgbClr val="FF0000"/>
                </a:solidFill>
              </a:rPr>
              <a:t>qui, si può partire per aiutare i figli </a:t>
            </a:r>
            <a:r>
              <a:rPr lang="it-IT" sz="1800" dirty="0">
                <a:solidFill>
                  <a:schemeClr val="tx1"/>
                </a:solidFill>
              </a:rPr>
              <a:t>a scoprire le prime relazioni di cuore, fuori dalla porta di casa e online. In questo modo, è anche possibile evitare che quei modelli così forti che spingono i bambini a diventare grandi troppo presto si trasformino in punti di riferimento.</a:t>
            </a:r>
          </a:p>
          <a:p>
            <a:r>
              <a:rPr lang="it-IT" sz="18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04/06/2020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Parlare tanto e di tutto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1080119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L’educazione sessuale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ma non solo ai tempi di Internet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63888" y="2348880"/>
            <a:ext cx="5328592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Anche se il sistema dei consumi </a:t>
            </a:r>
            <a:r>
              <a:rPr lang="it-IT" sz="2000" dirty="0">
                <a:solidFill>
                  <a:schemeClr val="tx1"/>
                </a:solidFill>
              </a:rPr>
              <a:t>è assai potente e gli adolescenti sono bombardati da contenuti che li ritraggono 'grandi' prima del tempo, la famiglia può trasmettere una serie di messaggi alternativi.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relazione quotidiana </a:t>
            </a:r>
            <a:r>
              <a:rPr lang="it-IT" sz="2000" dirty="0">
                <a:solidFill>
                  <a:schemeClr val="tx1"/>
                </a:solidFill>
              </a:rPr>
              <a:t>con i figli conta </a:t>
            </a:r>
            <a:r>
              <a:rPr lang="it-IT" sz="2000" dirty="0" smtClean="0">
                <a:solidFill>
                  <a:schemeClr val="tx1"/>
                </a:solidFill>
              </a:rPr>
              <a:t>moltissimo per </a:t>
            </a:r>
            <a:r>
              <a:rPr lang="it-IT" sz="2000" dirty="0">
                <a:solidFill>
                  <a:schemeClr val="tx1"/>
                </a:solidFill>
              </a:rPr>
              <a:t>ogni aspetto della loro vita: dalla percezione di sé stessi (tra identità e corpo), alla scoperta della sessualità.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Attraverso </a:t>
            </a:r>
            <a:r>
              <a:rPr lang="it-IT" sz="2000" b="1" dirty="0">
                <a:solidFill>
                  <a:srgbClr val="FF0000"/>
                </a:solidFill>
              </a:rPr>
              <a:t>le parole, </a:t>
            </a:r>
            <a:r>
              <a:rPr lang="it-IT" sz="2000" dirty="0">
                <a:solidFill>
                  <a:schemeClr val="tx1"/>
                </a:solidFill>
              </a:rPr>
              <a:t>il modo di essere e vivere insieme, mamma e papà possono far capire che c'è ben altro oltre l'aspetto estetico, le mode o essere sempre e solo 'uguali' al gruppo dei compagni.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04/06/2020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1B73-C6FC-4268-B173-394C75E798E0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412776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genitori devono aiutare i figli a sviluppare il pensiero critico e ad andare oltre le </a:t>
            </a:r>
            <a:r>
              <a:rPr lang="it-IT" sz="2800" b="1" dirty="0" smtClean="0">
                <a:solidFill>
                  <a:srgbClr val="0070C0"/>
                </a:solidFill>
              </a:rPr>
              <a:t>apparenze (1)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84984"/>
            <a:ext cx="3236759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2265</Words>
  <Application>Microsoft Office PowerPoint</Application>
  <PresentationFormat>Presentazione su schermo (4:3)</PresentationFormat>
  <Paragraphs>215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  <vt:lpstr>L’educazione sessuale  ma non solo ai tempi di Internet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L’educazione sessuale  ma non solo ai tempi di Internet</dc:title>
  <dc:creator>Francesco Cannizzaro</dc:creator>
  <cp:lastModifiedBy>Master</cp:lastModifiedBy>
  <cp:revision>29</cp:revision>
  <dcterms:created xsi:type="dcterms:W3CDTF">2020-06-04T15:56:38Z</dcterms:created>
  <dcterms:modified xsi:type="dcterms:W3CDTF">2020-06-10T08:23:04Z</dcterms:modified>
</cp:coreProperties>
</file>